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handoutMasterIdLst>
    <p:handoutMasterId r:id="rId26"/>
  </p:handoutMasterIdLst>
  <p:sldIdLst>
    <p:sldId id="256" r:id="rId2"/>
    <p:sldId id="270" r:id="rId3"/>
    <p:sldId id="261" r:id="rId4"/>
    <p:sldId id="276" r:id="rId5"/>
    <p:sldId id="271" r:id="rId6"/>
    <p:sldId id="280" r:id="rId7"/>
    <p:sldId id="259" r:id="rId8"/>
    <p:sldId id="266" r:id="rId9"/>
    <p:sldId id="273" r:id="rId10"/>
    <p:sldId id="274" r:id="rId11"/>
    <p:sldId id="268" r:id="rId12"/>
    <p:sldId id="269" r:id="rId13"/>
    <p:sldId id="278" r:id="rId14"/>
    <p:sldId id="279" r:id="rId15"/>
    <p:sldId id="275" r:id="rId16"/>
    <p:sldId id="277" r:id="rId17"/>
    <p:sldId id="272" r:id="rId18"/>
    <p:sldId id="260" r:id="rId19"/>
    <p:sldId id="264" r:id="rId20"/>
    <p:sldId id="265" r:id="rId21"/>
    <p:sldId id="267" r:id="rId22"/>
    <p:sldId id="262" r:id="rId23"/>
    <p:sldId id="263" r:id="rId24"/>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59"/>
    <p:restoredTop sz="86538"/>
  </p:normalViewPr>
  <p:slideViewPr>
    <p:cSldViewPr snapToGrid="0" snapToObjects="1">
      <p:cViewPr varScale="1">
        <p:scale>
          <a:sx n="84" d="100"/>
          <a:sy n="84" d="100"/>
        </p:scale>
        <p:origin x="1928" y="176"/>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2019/11/26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23</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a:t>
            </a:r>
            <a:r>
              <a:rPr lang="ja-JP" altLang="en-US" sz="2400">
                <a:latin typeface="Hiragino Sans W3" panose="020B0300000000000000" pitchFamily="34" charset="-128"/>
                <a:ea typeface="Hiragino Sans W3" panose="020B0300000000000000" pitchFamily="34" charset="-128"/>
              </a:rPr>
              <a:t>時間オートマトンによるモデル化，シミュレーション実行，モデル検査による形式的検証が可能な</a:t>
            </a:r>
            <a:r>
              <a:rPr lang="ja-JP" altLang="en-US" sz="2400">
                <a:latin typeface="+mn-ea"/>
                <a:ea typeface="+mn-ea"/>
              </a:rPr>
              <a:t>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a:p>
            <a:pPr lvl="1"/>
            <a:r>
              <a:rPr lang="ja-JP" altLang="en-US" sz="2000">
                <a:latin typeface="+mn-ea"/>
              </a:rPr>
              <a:t>時間制約問題を扱える</a:t>
            </a:r>
          </a:p>
          <a:p>
            <a:pPr lvl="1"/>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r>
              <a:rPr lang="ja-JP" altLang="en-US" sz="2000">
                <a:latin typeface="+mn-ea"/>
              </a:rPr>
              <a:t>検証と</a:t>
            </a:r>
            <a:r>
              <a:rPr lang="en" altLang="ja-JP" sz="2000" dirty="0">
                <a:latin typeface="+mn-ea"/>
              </a:rPr>
              <a:t>GUI</a:t>
            </a:r>
            <a:r>
              <a:rPr lang="ja-JP" altLang="en-US" sz="2000">
                <a:latin typeface="+mn-ea"/>
              </a:rPr>
              <a:t>による反例トレース</a:t>
            </a:r>
          </a:p>
          <a:p>
            <a:pPr lvl="1"/>
            <a:r>
              <a:rPr lang="ja-JP" altLang="en-US" sz="2000">
                <a:latin typeface="+mn-ea"/>
              </a:rPr>
              <a:t>最短時間で違反状態に到達する反例の出力</a:t>
            </a:r>
            <a:endParaRPr lang="en-US" altLang="ja-JP" sz="1200" dirty="0">
              <a:latin typeface="+mn-ea"/>
              <a:ea typeface="+mn-ea"/>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628650" y="6356351"/>
            <a:ext cx="904586" cy="365125"/>
          </a:xfrm>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a:xfrm>
            <a:off x="1644073" y="6356351"/>
            <a:ext cx="4802909" cy="365125"/>
          </a:xfrm>
        </p:spPr>
        <p:txBody>
          <a:bodyPr/>
          <a:lstStyle>
            <a:lvl1pPr>
              <a:defRPr b="0" i="0"/>
            </a:lvl1pPr>
          </a:lstStyle>
          <a:p>
            <a:r>
              <a:rPr lang="ja-JP" altLang="en-US"/>
              <a:t>博士前期課程１年中間発表</a:t>
            </a:r>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博士前期課程１年中間発表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博士前期課程１年中間発表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博士前期課程１年中間発表</a:t>
            </a:r>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博士前期課程１年中間発表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博士前期課程１年中間発表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r>
              <a:rPr lang="en-US" altLang="ja-JP"/>
              <a:t>2019/12/6</a:t>
            </a:r>
            <a:endParaRPr lang="ja-JP" altLang="en-US"/>
          </a:p>
        </p:txBody>
      </p:sp>
      <p:sp>
        <p:nvSpPr>
          <p:cNvPr id="8" name="Footer Placeholder 7"/>
          <p:cNvSpPr>
            <a:spLocks noGrp="1"/>
          </p:cNvSpPr>
          <p:nvPr>
            <p:ph type="ftr" sz="quarter" idx="11"/>
          </p:nvPr>
        </p:nvSpPr>
        <p:spPr/>
        <p:txBody>
          <a:bodyPr/>
          <a:lstStyle>
            <a:lvl1pPr>
              <a:defRPr b="0" i="0"/>
            </a:lvl1pPr>
          </a:lstStyle>
          <a:p>
            <a:r>
              <a:rPr lang="ja-JP" altLang="en-US"/>
              <a:t>博士前期課程１年中間発表</a:t>
            </a:r>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r>
              <a:rPr lang="en-US" altLang="ja-JP"/>
              <a:t>2019/12/6</a:t>
            </a:r>
            <a:endParaRPr lang="ja-JP" altLang="en-US"/>
          </a:p>
        </p:txBody>
      </p:sp>
      <p:sp>
        <p:nvSpPr>
          <p:cNvPr id="4" name="Footer Placeholder 3"/>
          <p:cNvSpPr>
            <a:spLocks noGrp="1"/>
          </p:cNvSpPr>
          <p:nvPr>
            <p:ph type="ftr" sz="quarter" idx="11"/>
          </p:nvPr>
        </p:nvSpPr>
        <p:spPr/>
        <p:txBody>
          <a:bodyPr/>
          <a:lstStyle>
            <a:lvl1pPr>
              <a:defRPr b="0" i="0"/>
            </a:lvl1pPr>
          </a:lstStyle>
          <a:p>
            <a:r>
              <a:rPr lang="ja-JP" altLang="en-US"/>
              <a:t>博士前期課程１年中間発表</a:t>
            </a:r>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r>
              <a:rPr lang="en-US" altLang="ja-JP"/>
              <a:t>2019/12/6</a:t>
            </a:r>
            <a:endParaRPr lang="ja-JP" altLang="en-US"/>
          </a:p>
        </p:txBody>
      </p:sp>
      <p:sp>
        <p:nvSpPr>
          <p:cNvPr id="3" name="Footer Placeholder 2"/>
          <p:cNvSpPr>
            <a:spLocks noGrp="1"/>
          </p:cNvSpPr>
          <p:nvPr>
            <p:ph type="ftr" sz="quarter" idx="11"/>
          </p:nvPr>
        </p:nvSpPr>
        <p:spPr/>
        <p:txBody>
          <a:bodyPr/>
          <a:lstStyle>
            <a:lvl1pPr>
              <a:defRPr b="0" i="0"/>
            </a:lvl1pPr>
          </a:lstStyle>
          <a:p>
            <a:r>
              <a:rPr lang="ja-JP" altLang="en-US"/>
              <a:t>博士前期課程１年中間発表</a:t>
            </a:r>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博士前期課程１年中間発表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博士前期課程１年中間発表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932295"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r>
              <a:rPr lang="en-US" altLang="ja-JP"/>
              <a:t>2019/12/6</a:t>
            </a:r>
            <a:endParaRPr lang="ja-JP" altLang="en-US"/>
          </a:p>
        </p:txBody>
      </p:sp>
      <p:sp>
        <p:nvSpPr>
          <p:cNvPr id="5" name="Footer Placeholder 4"/>
          <p:cNvSpPr>
            <a:spLocks noGrp="1"/>
          </p:cNvSpPr>
          <p:nvPr>
            <p:ph type="ftr" sz="quarter" idx="3"/>
          </p:nvPr>
        </p:nvSpPr>
        <p:spPr>
          <a:xfrm>
            <a:off x="1681018" y="6356351"/>
            <a:ext cx="525549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r>
              <a:rPr lang="ja-JP" altLang="en-US"/>
              <a:t>博士前期課程１年中間発表</a:t>
            </a:r>
          </a:p>
        </p:txBody>
      </p:sp>
      <p:sp>
        <p:nvSpPr>
          <p:cNvPr id="6" name="Slide Number Placeholder 5"/>
          <p:cNvSpPr>
            <a:spLocks noGrp="1"/>
          </p:cNvSpPr>
          <p:nvPr>
            <p:ph type="sldNum" sz="quarter" idx="4"/>
          </p:nvPr>
        </p:nvSpPr>
        <p:spPr>
          <a:xfrm>
            <a:off x="6936508" y="6356351"/>
            <a:ext cx="1578841"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ja-JP" altLang="en-US" sz="3600">
                <a:latin typeface="+mj-ea"/>
                <a:ea typeface="+mj-ea"/>
              </a:rPr>
              <a:t>自動運転車群制御アルゴリズムの時間オートマトンによるモデリングと検証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sz="1600"/>
              <a:t>佐原 優衣　（中村研究室）</a:t>
            </a:r>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2064773" y="6356351"/>
            <a:ext cx="4994787" cy="365125"/>
          </a:xfrm>
        </p:spPr>
        <p:txBody>
          <a:bodyPr/>
          <a:lstStyle/>
          <a:p>
            <a:r>
              <a:rPr lang="ja-JP" altLang="en-US"/>
              <a:t>博士前期課程１年中間発表</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1657861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2019/12/6</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412052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3076889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
        <p:nvSpPr>
          <p:cNvPr id="4" name="日付プレースホルダー 3">
            <a:extLst>
              <a:ext uri="{FF2B5EF4-FFF2-40B4-BE49-F238E27FC236}">
                <a16:creationId xmlns:a16="http://schemas.microsoft.com/office/drawing/2014/main" id="{6DAD2F33-F614-5744-86A8-FC99E117717F}"/>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5C13255A-1677-814B-A4CC-925F736183BA}"/>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993451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
        <p:nvSpPr>
          <p:cNvPr id="4" name="日付プレースホルダー 3">
            <a:extLst>
              <a:ext uri="{FF2B5EF4-FFF2-40B4-BE49-F238E27FC236}">
                <a16:creationId xmlns:a16="http://schemas.microsoft.com/office/drawing/2014/main" id="{FC240210-CBA5-634E-819D-1E46903D2AE6}"/>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4B448C3-5805-F042-9905-6D4C1E8C5A11}"/>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3467172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4232949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lnSpcReduction="10000"/>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博士前期課程１年中間発表</a:t>
            </a:r>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22714665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8236862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2610993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580610" y="2689521"/>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83088" y="6200277"/>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50" y="1257598"/>
            <a:ext cx="7886701" cy="149271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自動運転技術の発達が著しい</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
        <p:nvSpPr>
          <p:cNvPr id="4" name="日付プレースホルダー 3">
            <a:extLst>
              <a:ext uri="{FF2B5EF4-FFF2-40B4-BE49-F238E27FC236}">
                <a16:creationId xmlns:a16="http://schemas.microsoft.com/office/drawing/2014/main" id="{F4060D5A-BF58-A84C-811E-91F954C32576}"/>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DFF1422A-1C77-B043-9B88-A576FFB7ABF3}"/>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2428018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35019657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29990303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3806976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23</a:t>
            </a:fld>
            <a:endParaRPr lang="ja-JP" altLang="en-US"/>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16611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自動運転車で構成された都市空間における多量の車両</a:t>
            </a:r>
          </a:p>
          <a:p>
            <a:pPr>
              <a:lnSpc>
                <a:spcPct val="150000"/>
              </a:lnSpc>
            </a:pPr>
            <a:r>
              <a:rPr lang="ja-JP" altLang="en-US" sz="2400">
                <a:latin typeface="+mn-ea"/>
                <a:ea typeface="+mn-ea"/>
              </a:rPr>
              <a:t>渋滞やデッドロックが発生する可能性がある</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効率的な自動運転車群アルゴリズムの必要性</a:t>
            </a:r>
          </a:p>
          <a:p>
            <a:pPr>
              <a:lnSpc>
                <a:spcPct val="150000"/>
              </a:lnSpc>
            </a:pPr>
            <a:endParaRPr kumimoji="1"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pic>
        <p:nvPicPr>
          <p:cNvPr id="5" name="コンテンツ プレースホルダー 4">
            <a:extLst>
              <a:ext uri="{FF2B5EF4-FFF2-40B4-BE49-F238E27FC236}">
                <a16:creationId xmlns:a16="http://schemas.microsoft.com/office/drawing/2014/main" id="{B932E832-E11E-8045-B660-6BF3DF8E1620}"/>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a:xfrm>
            <a:off x="628649" y="1490346"/>
            <a:ext cx="7886700" cy="2700654"/>
          </a:xfrm>
        </p:spPr>
        <p:txBody>
          <a:bodyPr>
            <a:normAutofit/>
          </a:bodyPr>
          <a:lstStyle/>
          <a:p>
            <a:pPr>
              <a:lnSpc>
                <a:spcPct val="150000"/>
              </a:lnSpc>
            </a:pPr>
            <a:r>
              <a:rPr lang="ja-JP" altLang="en-US" sz="2400"/>
              <a:t>自動運転車群制御アルゴリズムのモデル化</a:t>
            </a:r>
            <a:endParaRPr lang="en-US" altLang="ja-JP" sz="2400" dirty="0"/>
          </a:p>
          <a:p>
            <a:pPr>
              <a:lnSpc>
                <a:spcPct val="150000"/>
              </a:lnSpc>
            </a:pPr>
            <a:r>
              <a:rPr lang="ja-JP" altLang="en-US" sz="2400"/>
              <a:t>群制御アルゴリズムが衝突回避や時間制約などの性質を満たすか形式的に記述し，モデル検査を用いて検証する</a:t>
            </a:r>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sp>
        <p:nvSpPr>
          <p:cNvPr id="6" name="テキスト ボックス 5">
            <a:extLst>
              <a:ext uri="{FF2B5EF4-FFF2-40B4-BE49-F238E27FC236}">
                <a16:creationId xmlns:a16="http://schemas.microsoft.com/office/drawing/2014/main" id="{AEC51970-92CD-2B40-A3CC-E959A4FBC454}"/>
              </a:ext>
            </a:extLst>
          </p:cNvPr>
          <p:cNvSpPr txBox="1"/>
          <p:nvPr/>
        </p:nvSpPr>
        <p:spPr>
          <a:xfrm>
            <a:off x="102177" y="6081991"/>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4895851"/>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a:p>
            <a:pPr>
              <a:lnSpc>
                <a:spcPct val="150000"/>
              </a:lnSpc>
            </a:pPr>
            <a:r>
              <a:rPr lang="ja-JP" altLang="en-US" sz="2400">
                <a:latin typeface="+mn-ea"/>
                <a:ea typeface="+mn-ea"/>
              </a:rPr>
              <a:t>時間オートマトンによる時間制約検証</a:t>
            </a:r>
            <a:endParaRPr lang="en-US" altLang="ja-JP" sz="2400" dirty="0">
              <a:latin typeface="+mn-ea"/>
              <a:ea typeface="+mn-ea"/>
            </a:endParaRPr>
          </a:p>
          <a:p>
            <a:pPr>
              <a:lnSpc>
                <a:spcPct val="150000"/>
              </a:lnSpc>
            </a:pPr>
            <a:r>
              <a:rPr lang="ja-JP" altLang="en-US" sz="2400">
                <a:latin typeface="+mn-ea"/>
                <a:ea typeface="+mn-ea"/>
              </a:rPr>
              <a:t>モデル検査ツール</a:t>
            </a:r>
            <a:r>
              <a:rPr lang="en" altLang="ja-JP" sz="2400" dirty="0">
                <a:latin typeface="+mn-ea"/>
                <a:ea typeface="+mn-ea"/>
              </a:rPr>
              <a:t>UPPAAL</a:t>
            </a:r>
            <a:endParaRPr lang="en-US" altLang="ja-JP" sz="2400" dirty="0">
              <a:latin typeface="+mn-ea"/>
              <a:ea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sz="240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913314-FA37-B842-8E86-B74893BC613D}"/>
              </a:ext>
            </a:extLst>
          </p:cNvPr>
          <p:cNvSpPr>
            <a:spLocks noGrp="1"/>
          </p:cNvSpPr>
          <p:nvPr>
            <p:ph type="title"/>
          </p:nvPr>
        </p:nvSpPr>
        <p:spPr/>
        <p:txBody>
          <a:bodyPr/>
          <a:lstStyle/>
          <a:p>
            <a:r>
              <a:rPr kumimoji="1" lang="ja-JP" altLang="en-US"/>
              <a:t>交差点通過車両モデル</a:t>
            </a:r>
          </a:p>
        </p:txBody>
      </p:sp>
      <p:sp>
        <p:nvSpPr>
          <p:cNvPr id="3" name="コンテンツ プレースホルダー 2">
            <a:extLst>
              <a:ext uri="{FF2B5EF4-FFF2-40B4-BE49-F238E27FC236}">
                <a16:creationId xmlns:a16="http://schemas.microsoft.com/office/drawing/2014/main" id="{D6C82DED-0BF6-044E-B05F-BB1B473EA37A}"/>
              </a:ext>
            </a:extLst>
          </p:cNvPr>
          <p:cNvSpPr>
            <a:spLocks noGrp="1"/>
          </p:cNvSpPr>
          <p:nvPr>
            <p:ph idx="1"/>
          </p:nvPr>
        </p:nvSpPr>
        <p:spPr>
          <a:xfrm>
            <a:off x="628650" y="1524001"/>
            <a:ext cx="7886700" cy="1859280"/>
          </a:xfrm>
        </p:spPr>
        <p:txBody>
          <a:bodyPr>
            <a:normAutofit/>
          </a:bodyPr>
          <a:lstStyle/>
          <a:p>
            <a:r>
              <a:rPr kumimoji="1" lang="ja-JP" altLang="en-US" sz="2400"/>
              <a:t>信号がなく，片側</a:t>
            </a:r>
            <a:r>
              <a:rPr kumimoji="1" lang="en-US" altLang="ja-JP" sz="2400" dirty="0"/>
              <a:t>1</a:t>
            </a:r>
            <a:r>
              <a:rPr kumimoji="1" lang="ja-JP" altLang="en-US" sz="2400"/>
              <a:t>車線で右折レーンのない交差点</a:t>
            </a:r>
            <a:endParaRPr kumimoji="1" lang="en-US" altLang="ja-JP" sz="2400" dirty="0"/>
          </a:p>
          <a:p>
            <a:r>
              <a:rPr kumimoji="1" lang="ja-JP" altLang="en-US" sz="2400"/>
              <a:t>車両は交差点に対して進入する向きと，進行方向を保持する</a:t>
            </a:r>
            <a:endParaRPr kumimoji="1" lang="en-US" altLang="ja-JP" sz="2400" dirty="0"/>
          </a:p>
          <a:p>
            <a:endParaRPr kumimoji="1" lang="ja-JP" altLang="en-US" sz="2400"/>
          </a:p>
        </p:txBody>
      </p:sp>
      <p:sp>
        <p:nvSpPr>
          <p:cNvPr id="4" name="日付プレースホルダー 3">
            <a:extLst>
              <a:ext uri="{FF2B5EF4-FFF2-40B4-BE49-F238E27FC236}">
                <a16:creationId xmlns:a16="http://schemas.microsoft.com/office/drawing/2014/main" id="{1B86F1DF-73CA-BA46-B337-530D36454DC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981492B-753F-D34E-BE19-CABACD45A30F}"/>
              </a:ext>
            </a:extLst>
          </p:cNvPr>
          <p:cNvSpPr>
            <a:spLocks noGrp="1"/>
          </p:cNvSpPr>
          <p:nvPr>
            <p:ph type="ftr" sz="quarter" idx="11"/>
          </p:nvPr>
        </p:nvSpPr>
        <p:spPr/>
        <p:txBody>
          <a:bodyPr/>
          <a:lstStyle/>
          <a:p>
            <a:r>
              <a:rPr lang="ja-JP" altLang="en-US"/>
              <a:t>博士前期課程１年中間発表</a:t>
            </a:r>
          </a:p>
        </p:txBody>
      </p:sp>
      <p:sp>
        <p:nvSpPr>
          <p:cNvPr id="6" name="スライド番号プレースホルダー 5">
            <a:extLst>
              <a:ext uri="{FF2B5EF4-FFF2-40B4-BE49-F238E27FC236}">
                <a16:creationId xmlns:a16="http://schemas.microsoft.com/office/drawing/2014/main" id="{FAF64E70-0465-004E-A5E0-EC0959C0A511}"/>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4175434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モデル（テンプレート）</a:t>
            </a:r>
            <a:endParaRPr kumimoji="1" lang="ja-JP" altLang="en-US" sz="4000"/>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1652722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220698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博士前期課程１年中間発表</a:t>
            </a:r>
          </a:p>
        </p:txBody>
      </p:sp>
    </p:spTree>
    <p:extLst>
      <p:ext uri="{BB962C8B-B14F-4D97-AF65-F5344CB8AC3E}">
        <p14:creationId xmlns:p14="http://schemas.microsoft.com/office/powerpoint/2010/main" val="73923632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2897</TotalTime>
  <Words>2629</Words>
  <Application>Microsoft Macintosh PowerPoint</Application>
  <PresentationFormat>画面に合わせる (4:3)</PresentationFormat>
  <Paragraphs>246</Paragraphs>
  <Slides>23</Slides>
  <Notes>22</Notes>
  <HiddenSlides>8</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23</vt:i4>
      </vt:variant>
    </vt:vector>
  </HeadingPairs>
  <TitlesOfParts>
    <vt:vector size="32" baseType="lpstr">
      <vt:lpstr>Arial Regular</vt:lpstr>
      <vt:lpstr>Hiragino Sans W3</vt:lpstr>
      <vt:lpstr>メイリオ</vt:lpstr>
      <vt:lpstr>メイリオ</vt:lpstr>
      <vt:lpstr>游ゴシック</vt:lpstr>
      <vt:lpstr>Arial</vt:lpstr>
      <vt:lpstr>Century Gothic</vt:lpstr>
      <vt:lpstr>Courier New</vt:lpstr>
      <vt:lpstr>Office テーマ</vt:lpstr>
      <vt:lpstr>自動運転車群制御アルゴリズムの時間オートマトンによるモデリングと検証</vt:lpstr>
      <vt:lpstr>研究背景</vt:lpstr>
      <vt:lpstr>研究背景</vt:lpstr>
      <vt:lpstr>目的</vt:lpstr>
      <vt:lpstr>モデル検査</vt:lpstr>
      <vt:lpstr>交差点通過車両モデル</vt:lpstr>
      <vt:lpstr>UPPAALモデル（テンプレート）</vt:lpstr>
      <vt:lpstr>UPPAALモデル（システム定義）</vt:lpstr>
      <vt:lpstr>シミュレーション(1/2)</vt:lpstr>
      <vt:lpstr>シミュレーション(2/2)</vt:lpstr>
      <vt:lpstr>検証</vt:lpstr>
      <vt:lpstr>デッドロック検証</vt:lpstr>
      <vt:lpstr>通過時間の検証</vt:lpstr>
      <vt:lpstr>通過の最小時間の検証</vt:lpstr>
      <vt:lpstr>まとめと今後の課題</vt:lpstr>
      <vt:lpstr>5つのLockを使った交差点モデル</vt:lpstr>
      <vt:lpstr>本研究のアプローチ</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100</cp:revision>
  <cp:lastPrinted>2019-05-21T04:36:14Z</cp:lastPrinted>
  <dcterms:created xsi:type="dcterms:W3CDTF">2019-02-12T08:19:39Z</dcterms:created>
  <dcterms:modified xsi:type="dcterms:W3CDTF">2019-11-26T16:43:35Z</dcterms:modified>
</cp:coreProperties>
</file>

<file path=docProps/thumbnail.jpeg>
</file>